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2" r:id="rId9"/>
    <p:sldId id="261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2A0265-7BF9-4F90-A735-05D48399A2BE}" v="16" dt="2025-04-26T18:13:16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9" autoAdjust="0"/>
  </p:normalViewPr>
  <p:slideViewPr>
    <p:cSldViewPr snapToGrid="0">
      <p:cViewPr varScale="1">
        <p:scale>
          <a:sx n="80" d="100"/>
          <a:sy n="80" d="100"/>
        </p:scale>
        <p:origin x="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ya Singh Rathore" userId="32513ef6f1ed202e" providerId="LiveId" clId="{2E2A0265-7BF9-4F90-A735-05D48399A2BE}"/>
    <pc:docChg chg="undo custSel addSld modSld">
      <pc:chgData name="Sanya Singh Rathore" userId="32513ef6f1ed202e" providerId="LiveId" clId="{2E2A0265-7BF9-4F90-A735-05D48399A2BE}" dt="2025-04-26T18:13:16.037" v="190" actId="14100"/>
      <pc:docMkLst>
        <pc:docMk/>
      </pc:docMkLst>
      <pc:sldChg chg="modSp mod">
        <pc:chgData name="Sanya Singh Rathore" userId="32513ef6f1ed202e" providerId="LiveId" clId="{2E2A0265-7BF9-4F90-A735-05D48399A2BE}" dt="2025-04-26T18:07:31.420" v="168" actId="113"/>
        <pc:sldMkLst>
          <pc:docMk/>
          <pc:sldMk cId="329616656" sldId="258"/>
        </pc:sldMkLst>
        <pc:spChg chg="mod">
          <ac:chgData name="Sanya Singh Rathore" userId="32513ef6f1ed202e" providerId="LiveId" clId="{2E2A0265-7BF9-4F90-A735-05D48399A2BE}" dt="2025-04-26T18:07:31.420" v="168" actId="113"/>
          <ac:spMkLst>
            <pc:docMk/>
            <pc:sldMk cId="329616656" sldId="258"/>
            <ac:spMk id="2" creationId="{1B942A43-6EC2-3482-8130-C96AF3F1ECE9}"/>
          </ac:spMkLst>
        </pc:spChg>
      </pc:sldChg>
      <pc:sldChg chg="addSp modSp mod">
        <pc:chgData name="Sanya Singh Rathore" userId="32513ef6f1ed202e" providerId="LiveId" clId="{2E2A0265-7BF9-4F90-A735-05D48399A2BE}" dt="2025-04-21T18:16:45.525" v="63"/>
        <pc:sldMkLst>
          <pc:docMk/>
          <pc:sldMk cId="3200312506" sldId="260"/>
        </pc:sldMkLst>
        <pc:spChg chg="mod">
          <ac:chgData name="Sanya Singh Rathore" userId="32513ef6f1ed202e" providerId="LiveId" clId="{2E2A0265-7BF9-4F90-A735-05D48399A2BE}" dt="2025-04-21T18:16:40.569" v="62" actId="1076"/>
          <ac:spMkLst>
            <pc:docMk/>
            <pc:sldMk cId="3200312506" sldId="260"/>
            <ac:spMk id="14" creationId="{EEAF26D3-AE05-7D33-2904-D95B1E0594BF}"/>
          </ac:spMkLst>
        </pc:spChg>
      </pc:sldChg>
      <pc:sldChg chg="addSp delSp modSp new mod">
        <pc:chgData name="Sanya Singh Rathore" userId="32513ef6f1ed202e" providerId="LiveId" clId="{2E2A0265-7BF9-4F90-A735-05D48399A2BE}" dt="2025-04-26T18:08:14.665" v="170" actId="113"/>
        <pc:sldMkLst>
          <pc:docMk/>
          <pc:sldMk cId="1122734541" sldId="263"/>
        </pc:sldMkLst>
        <pc:spChg chg="add mod">
          <ac:chgData name="Sanya Singh Rathore" userId="32513ef6f1ed202e" providerId="LiveId" clId="{2E2A0265-7BF9-4F90-A735-05D48399A2BE}" dt="2025-04-26T18:08:09.345" v="169" actId="113"/>
          <ac:spMkLst>
            <pc:docMk/>
            <pc:sldMk cId="1122734541" sldId="263"/>
            <ac:spMk id="5" creationId="{1E4F740F-741C-8418-CB34-CCEABDD0DACF}"/>
          </ac:spMkLst>
        </pc:spChg>
        <pc:spChg chg="add mod">
          <ac:chgData name="Sanya Singh Rathore" userId="32513ef6f1ed202e" providerId="LiveId" clId="{2E2A0265-7BF9-4F90-A735-05D48399A2BE}" dt="2025-04-26T18:08:14.665" v="170" actId="113"/>
          <ac:spMkLst>
            <pc:docMk/>
            <pc:sldMk cId="1122734541" sldId="263"/>
            <ac:spMk id="7" creationId="{35813A34-C951-2F00-5987-66E897BC85DA}"/>
          </ac:spMkLst>
        </pc:spChg>
      </pc:sldChg>
      <pc:sldChg chg="addSp modSp new mod">
        <pc:chgData name="Sanya Singh Rathore" userId="32513ef6f1ed202e" providerId="LiveId" clId="{2E2A0265-7BF9-4F90-A735-05D48399A2BE}" dt="2025-04-26T18:08:33.100" v="172" actId="113"/>
        <pc:sldMkLst>
          <pc:docMk/>
          <pc:sldMk cId="1092248463" sldId="264"/>
        </pc:sldMkLst>
        <pc:spChg chg="add mod">
          <ac:chgData name="Sanya Singh Rathore" userId="32513ef6f1ed202e" providerId="LiveId" clId="{2E2A0265-7BF9-4F90-A735-05D48399A2BE}" dt="2025-04-26T18:08:24.774" v="171" actId="113"/>
          <ac:spMkLst>
            <pc:docMk/>
            <pc:sldMk cId="1092248463" sldId="264"/>
            <ac:spMk id="3" creationId="{8F8283E4-41B7-3DF2-D8EA-7832BC118004}"/>
          </ac:spMkLst>
        </pc:spChg>
        <pc:spChg chg="add mod">
          <ac:chgData name="Sanya Singh Rathore" userId="32513ef6f1ed202e" providerId="LiveId" clId="{2E2A0265-7BF9-4F90-A735-05D48399A2BE}" dt="2025-04-26T18:08:33.100" v="172" actId="113"/>
          <ac:spMkLst>
            <pc:docMk/>
            <pc:sldMk cId="1092248463" sldId="264"/>
            <ac:spMk id="5" creationId="{42BDE0D9-F6F3-93AA-48D1-35669920CC8E}"/>
          </ac:spMkLst>
        </pc:spChg>
      </pc:sldChg>
      <pc:sldChg chg="addSp delSp modSp new mod">
        <pc:chgData name="Sanya Singh Rathore" userId="32513ef6f1ed202e" providerId="LiveId" clId="{2E2A0265-7BF9-4F90-A735-05D48399A2BE}" dt="2025-04-26T18:07:12.840" v="166" actId="113"/>
        <pc:sldMkLst>
          <pc:docMk/>
          <pc:sldMk cId="3710335633" sldId="265"/>
        </pc:sldMkLst>
        <pc:spChg chg="add mod">
          <ac:chgData name="Sanya Singh Rathore" userId="32513ef6f1ed202e" providerId="LiveId" clId="{2E2A0265-7BF9-4F90-A735-05D48399A2BE}" dt="2025-04-26T18:07:12.840" v="166" actId="113"/>
          <ac:spMkLst>
            <pc:docMk/>
            <pc:sldMk cId="3710335633" sldId="265"/>
            <ac:spMk id="3" creationId="{88CDB834-EE37-D633-26D9-3F22C4715CAE}"/>
          </ac:spMkLst>
        </pc:spChg>
        <pc:spChg chg="add del mod">
          <ac:chgData name="Sanya Singh Rathore" userId="32513ef6f1ed202e" providerId="LiveId" clId="{2E2A0265-7BF9-4F90-A735-05D48399A2BE}" dt="2025-04-26T18:07:03.745" v="165"/>
          <ac:spMkLst>
            <pc:docMk/>
            <pc:sldMk cId="3710335633" sldId="265"/>
            <ac:spMk id="4" creationId="{C2FD15D3-706A-D41C-7A97-24A7634E2785}"/>
          </ac:spMkLst>
        </pc:spChg>
        <pc:spChg chg="add mod">
          <ac:chgData name="Sanya Singh Rathore" userId="32513ef6f1ed202e" providerId="LiveId" clId="{2E2A0265-7BF9-4F90-A735-05D48399A2BE}" dt="2025-04-26T18:07:00.222" v="163" actId="1076"/>
          <ac:spMkLst>
            <pc:docMk/>
            <pc:sldMk cId="3710335633" sldId="265"/>
            <ac:spMk id="6" creationId="{E10C71E0-4BD9-95F1-FC84-581653EDEEC3}"/>
          </ac:spMkLst>
        </pc:spChg>
        <pc:spChg chg="add mod">
          <ac:chgData name="Sanya Singh Rathore" userId="32513ef6f1ed202e" providerId="LiveId" clId="{2E2A0265-7BF9-4F90-A735-05D48399A2BE}" dt="2025-04-26T18:06:56.706" v="162" actId="1076"/>
          <ac:spMkLst>
            <pc:docMk/>
            <pc:sldMk cId="3710335633" sldId="265"/>
            <ac:spMk id="9" creationId="{7CCBE248-B1A0-80C6-A4F7-CE2FF4BCF72A}"/>
          </ac:spMkLst>
        </pc:spChg>
      </pc:sldChg>
      <pc:sldChg chg="addSp modSp new mod">
        <pc:chgData name="Sanya Singh Rathore" userId="32513ef6f1ed202e" providerId="LiveId" clId="{2E2A0265-7BF9-4F90-A735-05D48399A2BE}" dt="2025-04-26T18:08:56.061" v="174" actId="113"/>
        <pc:sldMkLst>
          <pc:docMk/>
          <pc:sldMk cId="3843650268" sldId="266"/>
        </pc:sldMkLst>
        <pc:spChg chg="add mod">
          <ac:chgData name="Sanya Singh Rathore" userId="32513ef6f1ed202e" providerId="LiveId" clId="{2E2A0265-7BF9-4F90-A735-05D48399A2BE}" dt="2025-04-26T18:08:56.061" v="174" actId="113"/>
          <ac:spMkLst>
            <pc:docMk/>
            <pc:sldMk cId="3843650268" sldId="266"/>
            <ac:spMk id="3" creationId="{92378283-2289-94C7-D074-ECEE80230864}"/>
          </ac:spMkLst>
        </pc:spChg>
        <pc:picChg chg="add mod">
          <ac:chgData name="Sanya Singh Rathore" userId="32513ef6f1ed202e" providerId="LiveId" clId="{2E2A0265-7BF9-4F90-A735-05D48399A2BE}" dt="2025-04-26T17:51:15.348" v="101" actId="14100"/>
          <ac:picMkLst>
            <pc:docMk/>
            <pc:sldMk cId="3843650268" sldId="266"/>
            <ac:picMk id="5" creationId="{F93565E0-2D17-8C1D-D064-6358D111073C}"/>
          </ac:picMkLst>
        </pc:picChg>
      </pc:sldChg>
      <pc:sldChg chg="addSp delSp modSp new mod">
        <pc:chgData name="Sanya Singh Rathore" userId="32513ef6f1ed202e" providerId="LiveId" clId="{2E2A0265-7BF9-4F90-A735-05D48399A2BE}" dt="2025-04-26T18:09:19.495" v="178" actId="113"/>
        <pc:sldMkLst>
          <pc:docMk/>
          <pc:sldMk cId="2097348746" sldId="267"/>
        </pc:sldMkLst>
        <pc:spChg chg="add del mod">
          <ac:chgData name="Sanya Singh Rathore" userId="32513ef6f1ed202e" providerId="LiveId" clId="{2E2A0265-7BF9-4F90-A735-05D48399A2BE}" dt="2025-04-26T17:53:05.864" v="106" actId="22"/>
          <ac:spMkLst>
            <pc:docMk/>
            <pc:sldMk cId="2097348746" sldId="267"/>
            <ac:spMk id="3" creationId="{9D3317A5-E5D0-0558-19DB-332143308E48}"/>
          </ac:spMkLst>
        </pc:spChg>
        <pc:spChg chg="add mod">
          <ac:chgData name="Sanya Singh Rathore" userId="32513ef6f1ed202e" providerId="LiveId" clId="{2E2A0265-7BF9-4F90-A735-05D48399A2BE}" dt="2025-04-26T18:09:08.672" v="176" actId="113"/>
          <ac:spMkLst>
            <pc:docMk/>
            <pc:sldMk cId="2097348746" sldId="267"/>
            <ac:spMk id="5" creationId="{AC620206-AD08-1C7C-33B1-E5638C1ECA8A}"/>
          </ac:spMkLst>
        </pc:spChg>
        <pc:spChg chg="add mod">
          <ac:chgData name="Sanya Singh Rathore" userId="32513ef6f1ed202e" providerId="LiveId" clId="{2E2A0265-7BF9-4F90-A735-05D48399A2BE}" dt="2025-04-26T18:09:19.495" v="178" actId="113"/>
          <ac:spMkLst>
            <pc:docMk/>
            <pc:sldMk cId="2097348746" sldId="267"/>
            <ac:spMk id="7" creationId="{915CF436-6AD7-704E-4DEB-66C9869A1581}"/>
          </ac:spMkLst>
        </pc:spChg>
      </pc:sldChg>
      <pc:sldChg chg="addSp modSp new">
        <pc:chgData name="Sanya Singh Rathore" userId="32513ef6f1ed202e" providerId="LiveId" clId="{2E2A0265-7BF9-4F90-A735-05D48399A2BE}" dt="2025-04-26T18:13:16.037" v="190" actId="14100"/>
        <pc:sldMkLst>
          <pc:docMk/>
          <pc:sldMk cId="892533186" sldId="268"/>
        </pc:sldMkLst>
        <pc:picChg chg="add mod">
          <ac:chgData name="Sanya Singh Rathore" userId="32513ef6f1ed202e" providerId="LiveId" clId="{2E2A0265-7BF9-4F90-A735-05D48399A2BE}" dt="2025-04-26T18:13:16.037" v="190" actId="14100"/>
          <ac:picMkLst>
            <pc:docMk/>
            <pc:sldMk cId="892533186" sldId="268"/>
            <ac:picMk id="1026" creationId="{01425BAF-C584-F793-9176-08771AA3344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329" y="1020431"/>
            <a:ext cx="10011411" cy="147501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2">
                    <a:lumMod val="50000"/>
                  </a:schemeClr>
                </a:solidFill>
              </a:rPr>
              <a:t>Peterson’s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9854" y="2912863"/>
            <a:ext cx="10993546" cy="468233"/>
          </a:xfrm>
        </p:spPr>
        <p:txBody>
          <a:bodyPr>
            <a:noAutofit/>
          </a:bodyPr>
          <a:lstStyle/>
          <a:p>
            <a:r>
              <a:rPr lang="en-US" dirty="0"/>
              <a:t>By – Sanya </a:t>
            </a:r>
            <a:r>
              <a:rPr lang="en-US" dirty="0" err="1"/>
              <a:t>singh</a:t>
            </a:r>
            <a:r>
              <a:rPr lang="en-US" dirty="0"/>
              <a:t> Rathore </a:t>
            </a:r>
          </a:p>
          <a:p>
            <a:r>
              <a:rPr lang="en-US" dirty="0"/>
              <a:t>Roll no – 2301651530038</a:t>
            </a:r>
          </a:p>
          <a:p>
            <a:r>
              <a:rPr lang="en-US" dirty="0"/>
              <a:t>B . Tech Cs (ai &amp; ml) 2</a:t>
            </a:r>
            <a:r>
              <a:rPr lang="en-US" baseline="30000" dirty="0"/>
              <a:t>nd</a:t>
            </a:r>
            <a:r>
              <a:rPr lang="en-US" dirty="0"/>
              <a:t> Year</a:t>
            </a:r>
          </a:p>
          <a:p>
            <a:r>
              <a:rPr lang="en-US" dirty="0"/>
              <a:t>Presentation no – 18</a:t>
            </a:r>
          </a:p>
          <a:p>
            <a:r>
              <a:rPr lang="en-US" dirty="0"/>
              <a:t>Submitted to – </a:t>
            </a:r>
            <a:r>
              <a:rPr lang="en-US" dirty="0" err="1"/>
              <a:t>mr.</a:t>
            </a:r>
            <a:r>
              <a:rPr lang="en-US" dirty="0"/>
              <a:t> </a:t>
            </a:r>
            <a:r>
              <a:rPr lang="en-US" dirty="0" err="1"/>
              <a:t>suraj</a:t>
            </a:r>
            <a:r>
              <a:rPr lang="en-US" dirty="0"/>
              <a:t> </a:t>
            </a:r>
            <a:r>
              <a:rPr lang="en-US" dirty="0" err="1"/>
              <a:t>shrivastva</a:t>
            </a:r>
            <a:r>
              <a:rPr lang="en-US" dirty="0"/>
              <a:t> sir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B96B29-ACC4-1815-0220-87FD0E0F4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23" y="627220"/>
            <a:ext cx="11298933" cy="5603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AF1F8F-EF24-25A2-FE23-B04ABA0897B4}"/>
              </a:ext>
            </a:extLst>
          </p:cNvPr>
          <p:cNvSpPr txBox="1"/>
          <p:nvPr/>
        </p:nvSpPr>
        <p:spPr>
          <a:xfrm>
            <a:off x="8976644" y="4803919"/>
            <a:ext cx="798398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ill Sans MT Condensed" panose="020B0506020104020203" pitchFamily="34" charset="0"/>
              </a:rPr>
              <a:t>By Sanya Singh Rathore</a:t>
            </a:r>
          </a:p>
          <a:p>
            <a:r>
              <a:rPr lang="en-US" sz="1600" dirty="0">
                <a:latin typeface="Gill Sans MT Condensed" panose="020B0506020104020203" pitchFamily="34" charset="0"/>
              </a:rPr>
              <a:t>2301651530038</a:t>
            </a:r>
          </a:p>
          <a:p>
            <a:r>
              <a:rPr lang="en-US" sz="1600" dirty="0">
                <a:latin typeface="Gill Sans MT Condensed" panose="020B0506020104020203" pitchFamily="34" charset="0"/>
              </a:rPr>
              <a:t>B . tech CS(AI&amp;ML) 2</a:t>
            </a:r>
            <a:r>
              <a:rPr lang="en-US" sz="1600" baseline="30000" dirty="0">
                <a:latin typeface="Gill Sans MT Condensed" panose="020B0506020104020203" pitchFamily="34" charset="0"/>
              </a:rPr>
              <a:t>nd</a:t>
            </a:r>
            <a:r>
              <a:rPr lang="en-US" sz="1600" dirty="0">
                <a:latin typeface="Gill Sans MT Condensed" panose="020B0506020104020203" pitchFamily="34" charset="0"/>
              </a:rPr>
              <a:t> Year</a:t>
            </a:r>
          </a:p>
          <a:p>
            <a:r>
              <a:rPr lang="en-US" sz="1600" dirty="0">
                <a:latin typeface="Gill Sans MT Condensed" panose="020B0506020104020203" pitchFamily="34" charset="0"/>
              </a:rPr>
              <a:t>Presentation No – 18</a:t>
            </a:r>
          </a:p>
          <a:p>
            <a:r>
              <a:rPr lang="en-US" sz="1600" dirty="0">
                <a:latin typeface="Gill Sans MT Condensed" panose="020B0506020104020203" pitchFamily="34" charset="0"/>
              </a:rPr>
              <a:t>Submitted to – Mr. Suraj Shrivastava Sir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378283-2289-94C7-D074-ECEE80230864}"/>
              </a:ext>
            </a:extLst>
          </p:cNvPr>
          <p:cNvSpPr txBox="1"/>
          <p:nvPr/>
        </p:nvSpPr>
        <p:spPr>
          <a:xfrm>
            <a:off x="334297" y="633357"/>
            <a:ext cx="12388645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📊</a:t>
            </a:r>
            <a:r>
              <a:rPr lang="hi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उदाहरण __</a:t>
            </a:r>
            <a:endParaRPr lang="en-US" sz="2800" b="1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P0:</a:t>
            </a:r>
          </a:p>
          <a:p>
            <a:endParaRPr lang="en-IN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फ्लैग[0] = सही सेट करें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टर्न = 1 सेट करें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यदि फ्लैग[1] == सही और टर्न == 1 है, तो प्रतीक्षा करें</a:t>
            </a:r>
            <a:endParaRPr lang="en-IN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IN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P1:</a:t>
            </a:r>
          </a:p>
          <a:p>
            <a:endParaRPr lang="en-IN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फ्लैग[1] = सही सेट करें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टर्न = 0 सेट करें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 </a:t>
            </a: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यदि फ्लैग[0] == सही और टर्न == 0 है, तो प्रतीक्षा करें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सिर्फ एक प्रक्रिया जांच पास करती है!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3565E0-2D17-8C1D-D064-6358D1110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619" y="592331"/>
            <a:ext cx="4955458" cy="582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650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620206-AD08-1C7C-33B1-E5638C1ECA8A}"/>
              </a:ext>
            </a:extLst>
          </p:cNvPr>
          <p:cNvSpPr txBox="1"/>
          <p:nvPr/>
        </p:nvSpPr>
        <p:spPr>
          <a:xfrm>
            <a:off x="501445" y="786582"/>
            <a:ext cx="10943303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🔐</a:t>
            </a:r>
            <a:r>
              <a:rPr lang="hi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लाभ –</a:t>
            </a:r>
            <a:endParaRPr lang="en-US" sz="2800" b="1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🤝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आपसी बहिष्कार    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केवल एक प्रक्रिया ही एक बार में महत्वपूर्ण क्षेत्र में प्रवेश करती है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🔄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प्रगति    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यदि एक को पहुंच की आवश्यकता नहीं है, तो दूसरी अंदर जाती है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⏱️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सीमित प्रतीक्षा    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कोई प्रक्रिया हमेशा के लिए नहीं.</a:t>
            </a:r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wait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करती!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5CF436-6AD7-704E-4DEB-66C9869A1581}"/>
              </a:ext>
            </a:extLst>
          </p:cNvPr>
          <p:cNvSpPr txBox="1"/>
          <p:nvPr/>
        </p:nvSpPr>
        <p:spPr>
          <a:xfrm>
            <a:off x="501445" y="4110335"/>
            <a:ext cx="1035336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🚧</a:t>
            </a:r>
            <a:r>
              <a:rPr lang="hi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सीमाएं –</a:t>
            </a:r>
            <a:endParaRPr lang="en-US" sz="2800" b="1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❗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केवल 2 प्रक्रियाओं के लिए काम करता है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🚫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आधुनिक सिस्टम के लिए आदर्श नहीं</a:t>
            </a:r>
            <a:endParaRPr lang="en-US" b="0" i="0" dirty="0">
              <a:solidFill>
                <a:srgbClr val="11111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111111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📚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सिंक्रनाइज़ेशन के मूल सिद्धांतों को सीखने के लिए अभी भी 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  </a:t>
            </a:r>
            <a:r>
              <a:rPr lang="hi-IN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बेहतरीन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7348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7 Brilliant Ways to End Any Presentation: When to Use a Presentation ...">
            <a:extLst>
              <a:ext uri="{FF2B5EF4-FFF2-40B4-BE49-F238E27FC236}">
                <a16:creationId xmlns:a16="http://schemas.microsoft.com/office/drawing/2014/main" id="{01425BAF-C584-F793-9176-08771AA33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08"/>
            <a:ext cx="12192000" cy="642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533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942A43-6EC2-3482-8130-C96AF3F1ECE9}"/>
              </a:ext>
            </a:extLst>
          </p:cNvPr>
          <p:cNvSpPr txBox="1"/>
          <p:nvPr/>
        </p:nvSpPr>
        <p:spPr>
          <a:xfrm>
            <a:off x="497123" y="628233"/>
            <a:ext cx="1119775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b="1" dirty="0"/>
              <a:t>🧠 What Is Peterson’s Solution?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sz="2000" b="1" dirty="0"/>
              <a:t>Peterson’s solution</a:t>
            </a:r>
            <a:r>
              <a:rPr lang="en-US" sz="2000" dirty="0"/>
              <a:t> is a small program (or set of rules) that helps </a:t>
            </a:r>
            <a:r>
              <a:rPr lang="en-US" sz="2000" b="1" dirty="0"/>
              <a:t>two programs (or processes)</a:t>
            </a:r>
            <a:r>
              <a:rPr lang="en-US" sz="2000" dirty="0"/>
              <a:t> take turns using something shared—like a printer, file, or memory—</a:t>
            </a:r>
            <a:r>
              <a:rPr lang="en-US" sz="2000" b="1" dirty="0"/>
              <a:t>without messing each other up</a:t>
            </a:r>
            <a:r>
              <a:rPr lang="en-US" sz="2000" dirty="0"/>
              <a:t>.</a:t>
            </a:r>
          </a:p>
          <a:p>
            <a:pPr>
              <a:buNone/>
            </a:pPr>
            <a:r>
              <a:rPr lang="en-US" sz="2000" dirty="0"/>
              <a:t>Imagine </a:t>
            </a:r>
            <a:r>
              <a:rPr lang="en-US" sz="2000" b="1" dirty="0"/>
              <a:t>two people</a:t>
            </a:r>
            <a:r>
              <a:rPr lang="en-US" sz="2000" dirty="0"/>
              <a:t>, </a:t>
            </a:r>
            <a:r>
              <a:rPr lang="en-US" sz="2000" b="1" dirty="0"/>
              <a:t>Riya</a:t>
            </a:r>
            <a:r>
              <a:rPr lang="en-US" sz="2000" dirty="0"/>
              <a:t> and </a:t>
            </a:r>
            <a:r>
              <a:rPr lang="en-US" sz="2000" b="1" dirty="0"/>
              <a:t>Siya</a:t>
            </a:r>
            <a:r>
              <a:rPr lang="en-US" sz="2000" dirty="0"/>
              <a:t>, both want to cook dinner, but there's only </a:t>
            </a:r>
            <a:r>
              <a:rPr lang="en-US" sz="2000" b="1" dirty="0"/>
              <a:t>one stove</a:t>
            </a:r>
            <a:r>
              <a:rPr lang="en-US" sz="2000" dirty="0"/>
              <a:t> in the kitchen.</a:t>
            </a:r>
          </a:p>
          <a:p>
            <a:r>
              <a:rPr lang="en-US" sz="2000" dirty="0"/>
              <a:t>To avoid a mess, they follow these </a:t>
            </a:r>
            <a:r>
              <a:rPr lang="en-US" sz="2000" b="1" dirty="0"/>
              <a:t>Peterson-style rules</a:t>
            </a:r>
            <a:r>
              <a:rPr lang="en-US" sz="20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Only </a:t>
            </a:r>
            <a:r>
              <a:rPr lang="en-US" sz="2000" b="1" dirty="0"/>
              <a:t>one person uses the stove at a time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They take turns</a:t>
            </a:r>
            <a:r>
              <a:rPr lang="en-US" sz="2000" dirty="0"/>
              <a:t> fairly.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No one keeps the stove forever</a:t>
            </a:r>
            <a:r>
              <a:rPr lang="en-US" sz="2000" dirty="0"/>
              <a:t>.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C179B9-376B-7A06-4D0C-554C305A7255}"/>
              </a:ext>
            </a:extLst>
          </p:cNvPr>
          <p:cNvSpPr txBox="1"/>
          <p:nvPr/>
        </p:nvSpPr>
        <p:spPr>
          <a:xfrm>
            <a:off x="497123" y="3829945"/>
            <a:ext cx="10741148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📚 A Bit of History --</a:t>
            </a:r>
          </a:p>
          <a:p>
            <a:pPr>
              <a:buNone/>
            </a:pPr>
            <a:endParaRPr lang="en-US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🧑‍💻 </a:t>
            </a:r>
            <a:r>
              <a:rPr lang="en-US" sz="2000" b="1" dirty="0"/>
              <a:t>Who made it?</a:t>
            </a:r>
            <a:r>
              <a:rPr lang="en-US" sz="2000" dirty="0"/>
              <a:t> A computer scientist named </a:t>
            </a:r>
            <a:r>
              <a:rPr lang="en-US" sz="2000" b="1" dirty="0"/>
              <a:t>Gary Peterson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🗓️ </a:t>
            </a:r>
            <a:r>
              <a:rPr lang="en-US" sz="2000" b="1" dirty="0"/>
              <a:t>When?</a:t>
            </a:r>
            <a:r>
              <a:rPr lang="en-US" sz="2000" dirty="0"/>
              <a:t> In </a:t>
            </a:r>
            <a:r>
              <a:rPr lang="en-US" sz="2000" b="1" dirty="0"/>
              <a:t>1981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📄 </a:t>
            </a:r>
            <a:r>
              <a:rPr lang="en-US" sz="2000" b="1" dirty="0"/>
              <a:t>Where?</a:t>
            </a:r>
            <a:r>
              <a:rPr lang="en-US" sz="2000" dirty="0"/>
              <a:t> He wrote about it in a paper called </a:t>
            </a:r>
            <a:r>
              <a:rPr lang="en-US" sz="2000" i="1" dirty="0"/>
              <a:t>"Myths About the Mutual Exclusion Problem."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🏛️ </a:t>
            </a:r>
            <a:r>
              <a:rPr lang="en-US" sz="2000" b="1" dirty="0"/>
              <a:t>Why does it matter?</a:t>
            </a:r>
            <a:r>
              <a:rPr lang="en-US" sz="2000" dirty="0"/>
              <a:t> Because it showed that even without fancy computer instructions, we can still solve the problem of taking turns properly using only shared memory.</a:t>
            </a:r>
          </a:p>
        </p:txBody>
      </p:sp>
    </p:spTree>
    <p:extLst>
      <p:ext uri="{BB962C8B-B14F-4D97-AF65-F5344CB8AC3E}">
        <p14:creationId xmlns:p14="http://schemas.microsoft.com/office/powerpoint/2010/main" val="32961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0B63CE-B761-A898-DE8D-4FC94E429071}"/>
              </a:ext>
            </a:extLst>
          </p:cNvPr>
          <p:cNvSpPr txBox="1"/>
          <p:nvPr/>
        </p:nvSpPr>
        <p:spPr>
          <a:xfrm>
            <a:off x="658762" y="728859"/>
            <a:ext cx="1087447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b="1" dirty="0"/>
              <a:t>The Problem It Solves</a:t>
            </a:r>
            <a:r>
              <a:rPr lang="en-IN" sz="3200" dirty="0"/>
              <a:t>➡️</a:t>
            </a:r>
            <a:endParaRPr lang="en-US" sz="3200" b="1" dirty="0"/>
          </a:p>
          <a:p>
            <a:pPr>
              <a:buNone/>
            </a:pPr>
            <a:endParaRPr lang="en-US" sz="2000" b="1" dirty="0"/>
          </a:p>
          <a:p>
            <a:r>
              <a:rPr lang="en-IN" sz="2400" dirty="0"/>
              <a:t>🔒</a:t>
            </a:r>
            <a:r>
              <a:rPr lang="en-US" sz="2400" dirty="0"/>
              <a:t>When two processes access shared resources (like memory or files), they need to avoid interfering with each other</a:t>
            </a:r>
          </a:p>
          <a:p>
            <a:r>
              <a:rPr lang="en-IN" sz="2400" dirty="0"/>
              <a:t>🔒</a:t>
            </a:r>
            <a:r>
              <a:rPr lang="en-US" sz="2400" dirty="0"/>
              <a:t>We call the part where shared resources are accessed the </a:t>
            </a:r>
            <a:r>
              <a:rPr lang="en-US" sz="2400" b="1" dirty="0"/>
              <a:t>Critical Section</a:t>
            </a:r>
            <a:endParaRPr lang="en-US" sz="2400" dirty="0"/>
          </a:p>
          <a:p>
            <a:r>
              <a:rPr lang="en-IN" sz="2400" dirty="0"/>
              <a:t>🔒</a:t>
            </a:r>
            <a:r>
              <a:rPr lang="en-US" sz="2400" dirty="0"/>
              <a:t>Peterson’s solution ensures </a:t>
            </a:r>
            <a:r>
              <a:rPr lang="en-US" sz="2400" b="1" dirty="0"/>
              <a:t>only one process enters</a:t>
            </a:r>
            <a:r>
              <a:rPr lang="en-US" sz="2400" dirty="0"/>
              <a:t> the critical section at a time</a:t>
            </a:r>
          </a:p>
          <a:p>
            <a:endParaRPr lang="en-IN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7D2F997-6C9B-1A0F-C5FC-09F1B3E38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320" y="3560404"/>
            <a:ext cx="2802679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🛠️ The Tools It Uses __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🔁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flag[2]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A Boolean  array:</a:t>
            </a:r>
            <a:endParaRPr lang="en-US" alt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✅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] = true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➡️ Process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wants to enter the critical section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🔄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A variable: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🔁 Indicates whose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turn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is to go next</a:t>
            </a:r>
          </a:p>
        </p:txBody>
      </p:sp>
    </p:spTree>
    <p:extLst>
      <p:ext uri="{BB962C8B-B14F-4D97-AF65-F5344CB8AC3E}">
        <p14:creationId xmlns:p14="http://schemas.microsoft.com/office/powerpoint/2010/main" val="3375081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7ECFA7-97D9-E4DC-3372-7687C63BC201}"/>
              </a:ext>
            </a:extLst>
          </p:cNvPr>
          <p:cNvSpPr txBox="1"/>
          <p:nvPr/>
        </p:nvSpPr>
        <p:spPr>
          <a:xfrm>
            <a:off x="5638800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7DCB7-81A4-8651-A0B0-6598879FA494}"/>
              </a:ext>
            </a:extLst>
          </p:cNvPr>
          <p:cNvSpPr txBox="1"/>
          <p:nvPr/>
        </p:nvSpPr>
        <p:spPr>
          <a:xfrm>
            <a:off x="10830232" y="61746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4724A13-9228-544D-C7CA-4B52FFC29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514" y="774203"/>
            <a:ext cx="19081605" cy="2908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🧩 How It Works (Step-by-Step)</a:t>
            </a:r>
            <a:endParaRPr lang="en-US" altLang="en-US" sz="28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👨‍💻 For Process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the other process):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] = true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➡️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"I want to enter!"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🔁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 = j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➡️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"You go first if you want"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⏳ Wait until: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flag[j] == false || turn ==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➡️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Wait until other is done or it's my turn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🔒 Enter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Critical Section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❌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] = false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➡️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"I'm done!"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156909-5C9A-9A3B-1FBB-8E31F3F7CD1C}"/>
              </a:ext>
            </a:extLst>
          </p:cNvPr>
          <p:cNvSpPr txBox="1"/>
          <p:nvPr/>
        </p:nvSpPr>
        <p:spPr>
          <a:xfrm>
            <a:off x="522514" y="3574970"/>
            <a:ext cx="2579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 Rounded MT Bold" panose="020F0704030504030204" pitchFamily="34" charset="0"/>
              </a:rPr>
              <a:t>Code Example : </a:t>
            </a:r>
            <a:endParaRPr lang="en-IN" sz="2400" b="1" dirty="0">
              <a:latin typeface="Arial Rounded MT Bold" panose="020F07040305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AF26D3-AE05-7D33-2904-D95B1E0594BF}"/>
              </a:ext>
            </a:extLst>
          </p:cNvPr>
          <p:cNvSpPr txBox="1"/>
          <p:nvPr/>
        </p:nvSpPr>
        <p:spPr>
          <a:xfrm>
            <a:off x="3733382" y="3667591"/>
            <a:ext cx="438359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do {</a:t>
            </a:r>
          </a:p>
          <a:p>
            <a:r>
              <a:rPr lang="en-IN" dirty="0"/>
              <a:t>    flag[</a:t>
            </a:r>
            <a:r>
              <a:rPr lang="en-IN" dirty="0" err="1"/>
              <a:t>i</a:t>
            </a:r>
            <a:r>
              <a:rPr lang="en-IN" dirty="0"/>
              <a:t>] = true;</a:t>
            </a:r>
          </a:p>
          <a:p>
            <a:r>
              <a:rPr lang="en-IN" dirty="0"/>
              <a:t>    turn = j;</a:t>
            </a:r>
          </a:p>
          <a:p>
            <a:r>
              <a:rPr lang="en-IN" dirty="0"/>
              <a:t>    while (flag[j] == true &amp;&amp; turn == j);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// Critical Section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flag[</a:t>
            </a:r>
            <a:r>
              <a:rPr lang="en-IN" dirty="0" err="1"/>
              <a:t>i</a:t>
            </a:r>
            <a:r>
              <a:rPr lang="en-IN" dirty="0"/>
              <a:t>] = false;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// Remainder Section</a:t>
            </a:r>
          </a:p>
          <a:p>
            <a:r>
              <a:rPr lang="en-IN" dirty="0"/>
              <a:t>} while (true);</a:t>
            </a:r>
          </a:p>
        </p:txBody>
      </p:sp>
    </p:spTree>
    <p:extLst>
      <p:ext uri="{BB962C8B-B14F-4D97-AF65-F5344CB8AC3E}">
        <p14:creationId xmlns:p14="http://schemas.microsoft.com/office/powerpoint/2010/main" val="320031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3F1B1A-A8EF-E271-9B23-4192D1D28E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29" y="723336"/>
            <a:ext cx="7973962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📊Example</a:t>
            </a:r>
            <a:r>
              <a:rPr lang="en-US" altLang="en-US" sz="2800" b="1" dirty="0">
                <a:latin typeface="Arial" panose="020B0604020202020204" pitchFamily="34" charset="0"/>
              </a:rPr>
              <a:t> __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P0: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flag[0] = true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 = 1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Waits 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flag[1] == true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 == 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P1: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flag[1] = true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 = 0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Waits 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flag[0] == true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turn == 0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one process passes the check!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6BC780-D4DF-7D7A-F58A-901397B58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323" y="816949"/>
            <a:ext cx="5201263" cy="531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4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985985-F9BB-FB1F-DD3E-6EFB96A390A8}"/>
              </a:ext>
            </a:extLst>
          </p:cNvPr>
          <p:cNvSpPr txBox="1"/>
          <p:nvPr/>
        </p:nvSpPr>
        <p:spPr>
          <a:xfrm>
            <a:off x="668594" y="786582"/>
            <a:ext cx="1137592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🔐Advantages --</a:t>
            </a:r>
          </a:p>
          <a:p>
            <a:pPr>
              <a:buNone/>
            </a:pPr>
            <a:endParaRPr lang="en-US" sz="2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🤝 </a:t>
            </a:r>
            <a:r>
              <a:rPr lang="en-US" sz="2800" b="1" dirty="0"/>
              <a:t>Mutual Exclusion</a:t>
            </a:r>
            <a:br>
              <a:rPr lang="en-US" sz="2000" dirty="0"/>
            </a:br>
            <a:r>
              <a:rPr lang="en-US" sz="2000" dirty="0"/>
              <a:t>    Only one process enters critical section at a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🔄 </a:t>
            </a:r>
            <a:r>
              <a:rPr lang="en-US" sz="2800" b="1" dirty="0"/>
              <a:t>Progress</a:t>
            </a:r>
            <a:br>
              <a:rPr lang="en-US" sz="2000" dirty="0"/>
            </a:br>
            <a:r>
              <a:rPr lang="en-US" sz="2000" dirty="0"/>
              <a:t>    If one doesn't need access, other goes 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⏱️ </a:t>
            </a:r>
            <a:r>
              <a:rPr lang="en-US" sz="2800" b="1" dirty="0"/>
              <a:t>Bounded Waiting</a:t>
            </a:r>
            <a:br>
              <a:rPr lang="en-US" sz="2000" dirty="0"/>
            </a:br>
            <a:r>
              <a:rPr lang="en-US" sz="2000" dirty="0"/>
              <a:t>    No process waits forever!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224FA-D3EF-4B28-2D32-1025ADF8FFB3}"/>
              </a:ext>
            </a:extLst>
          </p:cNvPr>
          <p:cNvSpPr txBox="1"/>
          <p:nvPr/>
        </p:nvSpPr>
        <p:spPr>
          <a:xfrm>
            <a:off x="668594" y="4247139"/>
            <a:ext cx="609600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🚧Limitations --</a:t>
            </a:r>
          </a:p>
          <a:p>
            <a:pPr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❗ Only works for </a:t>
            </a:r>
            <a:r>
              <a:rPr lang="en-US" sz="2000" b="1" dirty="0"/>
              <a:t>2 processes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🚫 Not ideal for modern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📚 Still great for </a:t>
            </a:r>
            <a:r>
              <a:rPr lang="en-US" sz="2000" b="1" dirty="0"/>
              <a:t>learning synchronization basics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31819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4F740F-741C-8418-CB34-CCEABDD0DACF}"/>
              </a:ext>
            </a:extLst>
          </p:cNvPr>
          <p:cNvSpPr txBox="1"/>
          <p:nvPr/>
        </p:nvSpPr>
        <p:spPr>
          <a:xfrm>
            <a:off x="452283" y="796413"/>
            <a:ext cx="10726993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🧠</a:t>
            </a:r>
            <a:r>
              <a:rPr lang="hi-IN" sz="3200" b="1" dirty="0"/>
              <a:t>पीटरसन का समाधान क्या है?</a:t>
            </a:r>
            <a:endParaRPr lang="en-US" sz="3200" b="1" dirty="0"/>
          </a:p>
          <a:p>
            <a:endParaRPr lang="hi-IN" sz="1600" b="1" dirty="0"/>
          </a:p>
          <a:p>
            <a:r>
              <a:rPr lang="hi-IN" dirty="0"/>
              <a:t>पीटरसन का समाधान एक छोटा प्रोग्राम (या नियमों का सेट) है, जो दो प्रक्रियाओं को किसी साझा संसाधन का उपयोग बारी-बारी से और बिना टकराव के करने देता है।</a:t>
            </a:r>
          </a:p>
          <a:p>
            <a:r>
              <a:rPr lang="hi-IN" dirty="0"/>
              <a:t>कल्पना करें: रिया और सिया दोनों को खाना बनाना है, लेकिन रसोई में केवल एक स्टोव है।</a:t>
            </a:r>
          </a:p>
          <a:p>
            <a:r>
              <a:rPr lang="hi-IN" dirty="0"/>
              <a:t>वे नियम अपनाती हैं:</a:t>
            </a:r>
          </a:p>
          <a:p>
            <a:r>
              <a:rPr lang="hi-IN" dirty="0"/>
              <a:t>✔️ एक बार में एक ही व्यक्ति स्टोव का उपयोग करेगा</a:t>
            </a:r>
          </a:p>
          <a:p>
            <a:r>
              <a:rPr lang="hi-IN" dirty="0"/>
              <a:t>✔️ दोनों बारी-बारी से उपयोग करेंगी</a:t>
            </a:r>
          </a:p>
          <a:p>
            <a:r>
              <a:rPr lang="hi-IN" dirty="0"/>
              <a:t>✔️ कोई भी स्टोव को हमेशा के लिए नहीं रखेगा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13A34-C951-2F00-5987-66E897BC85DA}"/>
              </a:ext>
            </a:extLst>
          </p:cNvPr>
          <p:cNvSpPr txBox="1"/>
          <p:nvPr/>
        </p:nvSpPr>
        <p:spPr>
          <a:xfrm>
            <a:off x="452283" y="3812623"/>
            <a:ext cx="10726992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📚 </a:t>
            </a:r>
            <a:r>
              <a:rPr lang="hi-IN" sz="3200" b="1" dirty="0"/>
              <a:t>थोड़ा इतिहास</a:t>
            </a:r>
            <a:endParaRPr lang="en-US" sz="3200" b="1" dirty="0"/>
          </a:p>
          <a:p>
            <a:endParaRPr lang="hi-IN" sz="1400" dirty="0"/>
          </a:p>
          <a:p>
            <a:r>
              <a:rPr lang="en-IN" dirty="0"/>
              <a:t>👨‍💻 </a:t>
            </a:r>
            <a:r>
              <a:rPr lang="hi-IN" dirty="0"/>
              <a:t>किसने बनाया? – गैरी पीटरसन</a:t>
            </a:r>
          </a:p>
          <a:p>
            <a:r>
              <a:rPr lang="en-IN" dirty="0"/>
              <a:t>📅 </a:t>
            </a:r>
            <a:r>
              <a:rPr lang="hi-IN" dirty="0"/>
              <a:t>कब? – 1981 में</a:t>
            </a:r>
          </a:p>
          <a:p>
            <a:r>
              <a:rPr lang="en-IN" dirty="0"/>
              <a:t>📄 </a:t>
            </a:r>
            <a:r>
              <a:rPr lang="hi-IN" dirty="0"/>
              <a:t>कहाँ? – "</a:t>
            </a:r>
            <a:r>
              <a:rPr lang="en-IN" dirty="0"/>
              <a:t>Myths About the Mutual Exclusion Problem" </a:t>
            </a:r>
            <a:r>
              <a:rPr lang="hi-IN" dirty="0"/>
              <a:t>पेपर में</a:t>
            </a:r>
          </a:p>
          <a:p>
            <a:r>
              <a:rPr lang="en-IN" dirty="0"/>
              <a:t>🏛️ </a:t>
            </a:r>
            <a:r>
              <a:rPr lang="hi-IN" dirty="0"/>
              <a:t>क्यों ज़रूरी है? – क्योंकि यह दिखाता है कि बिना विशेष कंप्यूटर इंस्ट्रक्शन के भी, हम साझा मेमोरी का उपयोग करके निष्पक्ष बारी-बारी से काम करा सकते हैं।</a:t>
            </a:r>
          </a:p>
        </p:txBody>
      </p:sp>
    </p:spTree>
    <p:extLst>
      <p:ext uri="{BB962C8B-B14F-4D97-AF65-F5344CB8AC3E}">
        <p14:creationId xmlns:p14="http://schemas.microsoft.com/office/powerpoint/2010/main" val="1122734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283E4-41B7-3DF2-D8EA-7832BC118004}"/>
              </a:ext>
            </a:extLst>
          </p:cNvPr>
          <p:cNvSpPr txBox="1"/>
          <p:nvPr/>
        </p:nvSpPr>
        <p:spPr>
          <a:xfrm>
            <a:off x="403122" y="832803"/>
            <a:ext cx="1116944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🔒 </a:t>
            </a:r>
            <a:r>
              <a:rPr lang="hi-IN" sz="3200" b="1" dirty="0"/>
              <a:t>यह किस समस्या का समाधान करता है?</a:t>
            </a:r>
            <a:endParaRPr lang="en-US" sz="3200" b="1" dirty="0"/>
          </a:p>
          <a:p>
            <a:endParaRPr lang="hi-IN" dirty="0"/>
          </a:p>
          <a:p>
            <a:r>
              <a:rPr lang="hi-IN" sz="2000" dirty="0"/>
              <a:t>➡️ जब दो प्रक्रियाएं एक साथ साझा संसाधन का उपयोग करती हैं, तो टकराव से बचने के लिए समाधान चाहिए</a:t>
            </a:r>
          </a:p>
          <a:p>
            <a:r>
              <a:rPr lang="hi-IN" sz="2000" dirty="0"/>
              <a:t>➡️ उस हिस्से को जहाँ साझा संसाधनों का उपयोग होता है, क्रिटिकल सेक्शन कहते हैं</a:t>
            </a:r>
          </a:p>
          <a:p>
            <a:r>
              <a:rPr lang="hi-IN" sz="2000" dirty="0"/>
              <a:t>➡️ पीटरसन समाधान सुनिश्चित करता है कि एक बार में केवल एक प्रक्रिया क्रिटिकल सेक्शन में प्रवेश करे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BDE0D9-F6F3-93AA-48D1-35669920CC8E}"/>
              </a:ext>
            </a:extLst>
          </p:cNvPr>
          <p:cNvSpPr txBox="1"/>
          <p:nvPr/>
        </p:nvSpPr>
        <p:spPr>
          <a:xfrm>
            <a:off x="403122" y="3694838"/>
            <a:ext cx="11169445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🛠️ </a:t>
            </a:r>
            <a:r>
              <a:rPr lang="hi-IN" sz="3200" b="1" dirty="0"/>
              <a:t>यह किन टूल्स का उपयोग करता है?</a:t>
            </a:r>
            <a:endParaRPr lang="en-US" sz="3200" b="1" dirty="0"/>
          </a:p>
          <a:p>
            <a:endParaRPr lang="hi-IN" b="1" dirty="0"/>
          </a:p>
          <a:p>
            <a:r>
              <a:rPr lang="en-IN" sz="2000" dirty="0"/>
              <a:t>🔁 flag[2] – </a:t>
            </a:r>
            <a:r>
              <a:rPr lang="hi-IN" sz="2000" dirty="0"/>
              <a:t>एक बूलियन एरे:</a:t>
            </a:r>
          </a:p>
          <a:p>
            <a:r>
              <a:rPr lang="hi-IN" sz="2000" dirty="0"/>
              <a:t>✔️ </a:t>
            </a:r>
            <a:r>
              <a:rPr lang="en-IN" sz="2000" dirty="0"/>
              <a:t>flag[</a:t>
            </a:r>
            <a:r>
              <a:rPr lang="en-IN" sz="2000" dirty="0" err="1"/>
              <a:t>i</a:t>
            </a:r>
            <a:r>
              <a:rPr lang="en-IN" sz="2000" dirty="0"/>
              <a:t>] = true </a:t>
            </a:r>
            <a:r>
              <a:rPr lang="hi-IN" sz="2000" dirty="0"/>
              <a:t>मतलब प्रक्रिया </a:t>
            </a:r>
            <a:r>
              <a:rPr lang="en-IN" sz="2000" dirty="0" err="1"/>
              <a:t>i</a:t>
            </a:r>
            <a:r>
              <a:rPr lang="en-IN" sz="2000" dirty="0"/>
              <a:t> </a:t>
            </a:r>
            <a:r>
              <a:rPr lang="hi-IN" sz="2000" dirty="0"/>
              <a:t>क्रिटिकल सेक्शन में जाना चाहती है</a:t>
            </a:r>
          </a:p>
          <a:p>
            <a:r>
              <a:rPr lang="en-IN" sz="2000" dirty="0"/>
              <a:t>🔄 turn – </a:t>
            </a:r>
            <a:r>
              <a:rPr lang="hi-IN" sz="2000" dirty="0"/>
              <a:t>एक वेरिएबल:</a:t>
            </a:r>
          </a:p>
          <a:p>
            <a:r>
              <a:rPr lang="en-IN" sz="2000" dirty="0"/>
              <a:t>🔁 </a:t>
            </a:r>
            <a:r>
              <a:rPr lang="hi-IN" sz="2000" dirty="0"/>
              <a:t>यह बताता है कि अगली बारी किसकी है</a:t>
            </a:r>
          </a:p>
        </p:txBody>
      </p:sp>
    </p:spTree>
    <p:extLst>
      <p:ext uri="{BB962C8B-B14F-4D97-AF65-F5344CB8AC3E}">
        <p14:creationId xmlns:p14="http://schemas.microsoft.com/office/powerpoint/2010/main" val="1092248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CDB834-EE37-D633-26D9-3F22C4715CAE}"/>
              </a:ext>
            </a:extLst>
          </p:cNvPr>
          <p:cNvSpPr txBox="1"/>
          <p:nvPr/>
        </p:nvSpPr>
        <p:spPr>
          <a:xfrm>
            <a:off x="422787" y="911461"/>
            <a:ext cx="11316929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🧩 </a:t>
            </a:r>
            <a:r>
              <a:rPr lang="hi-IN" sz="3200" b="1" dirty="0"/>
              <a:t>यह कैसे काम करता है (स्टेप-बाय-स्टेप)</a:t>
            </a:r>
            <a:endParaRPr lang="en-US" sz="3200" b="1" dirty="0"/>
          </a:p>
          <a:p>
            <a:endParaRPr lang="hi-IN" dirty="0"/>
          </a:p>
          <a:p>
            <a:r>
              <a:rPr lang="en-IN" dirty="0"/>
              <a:t>👨‍💻 </a:t>
            </a:r>
            <a:r>
              <a:rPr lang="hi-IN" dirty="0"/>
              <a:t>प्रक्रिया </a:t>
            </a:r>
            <a:r>
              <a:rPr lang="en-IN" dirty="0" err="1"/>
              <a:t>i</a:t>
            </a:r>
            <a:r>
              <a:rPr lang="en-IN" dirty="0"/>
              <a:t> </a:t>
            </a:r>
            <a:r>
              <a:rPr lang="hi-IN" dirty="0"/>
              <a:t>के लिए (</a:t>
            </a:r>
            <a:r>
              <a:rPr lang="en-IN" dirty="0"/>
              <a:t>j </a:t>
            </a:r>
            <a:r>
              <a:rPr lang="hi-IN" dirty="0"/>
              <a:t>दूसरी प्रक्रिया है):</a:t>
            </a:r>
          </a:p>
          <a:p>
            <a:r>
              <a:rPr lang="en-IN" dirty="0"/>
              <a:t>✅ flag[</a:t>
            </a:r>
            <a:r>
              <a:rPr lang="en-IN" dirty="0" err="1"/>
              <a:t>i</a:t>
            </a:r>
            <a:r>
              <a:rPr lang="en-IN" dirty="0"/>
              <a:t>] = true ➡️ "</a:t>
            </a:r>
            <a:r>
              <a:rPr lang="hi-IN" dirty="0"/>
              <a:t>मैं अंदर जाना चाहता/चाहती हूँ!"</a:t>
            </a:r>
          </a:p>
          <a:p>
            <a:r>
              <a:rPr lang="en-IN" dirty="0"/>
              <a:t>🔁 turn = j ➡️ "</a:t>
            </a:r>
            <a:r>
              <a:rPr lang="hi-IN" dirty="0"/>
              <a:t>तुम पहले जाओ अगर चाहो"</a:t>
            </a:r>
          </a:p>
          <a:p>
            <a:r>
              <a:rPr lang="en-IN" dirty="0"/>
              <a:t>⏳ </a:t>
            </a:r>
            <a:r>
              <a:rPr lang="hi-IN" dirty="0"/>
              <a:t>प्रतीक्षा करें जब तक </a:t>
            </a:r>
            <a:r>
              <a:rPr lang="en-IN" dirty="0"/>
              <a:t>flag[j] == false || turn == </a:t>
            </a:r>
            <a:r>
              <a:rPr lang="en-IN" dirty="0" err="1"/>
              <a:t>i</a:t>
            </a:r>
            <a:endParaRPr lang="en-IN" dirty="0"/>
          </a:p>
          <a:p>
            <a:r>
              <a:rPr lang="en-IN" dirty="0"/>
              <a:t>🔒 </a:t>
            </a:r>
            <a:r>
              <a:rPr lang="hi-IN" dirty="0"/>
              <a:t>फिर प्रवेश करें क्रिटिकल सेक्शन में</a:t>
            </a:r>
          </a:p>
          <a:p>
            <a:r>
              <a:rPr lang="en-IN" dirty="0"/>
              <a:t>❌ flag[</a:t>
            </a:r>
            <a:r>
              <a:rPr lang="en-IN" dirty="0" err="1"/>
              <a:t>i</a:t>
            </a:r>
            <a:r>
              <a:rPr lang="en-IN" dirty="0"/>
              <a:t>] = false ➡️ "</a:t>
            </a:r>
            <a:r>
              <a:rPr lang="hi-IN" dirty="0"/>
              <a:t>मैं काम कर चुका/चुकी हूँ!"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CBE248-B1A0-80C6-A4F7-CE2FF4BCF72A}"/>
              </a:ext>
            </a:extLst>
          </p:cNvPr>
          <p:cNvSpPr txBox="1"/>
          <p:nvPr/>
        </p:nvSpPr>
        <p:spPr>
          <a:xfrm>
            <a:off x="3392129" y="3616814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do {</a:t>
            </a:r>
          </a:p>
          <a:p>
            <a:r>
              <a:rPr lang="en-IN" dirty="0"/>
              <a:t>    flag[</a:t>
            </a:r>
            <a:r>
              <a:rPr lang="en-IN" dirty="0" err="1"/>
              <a:t>i</a:t>
            </a:r>
            <a:r>
              <a:rPr lang="en-IN" dirty="0"/>
              <a:t>] = true;</a:t>
            </a:r>
          </a:p>
          <a:p>
            <a:r>
              <a:rPr lang="en-IN" dirty="0"/>
              <a:t>    turn = j;</a:t>
            </a:r>
          </a:p>
          <a:p>
            <a:r>
              <a:rPr lang="en-IN" dirty="0"/>
              <a:t>    while (flag[j] == true &amp;&amp; turn == j);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// Critical Section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flag[</a:t>
            </a:r>
            <a:r>
              <a:rPr lang="en-IN" dirty="0" err="1"/>
              <a:t>i</a:t>
            </a:r>
            <a:r>
              <a:rPr lang="en-IN" dirty="0"/>
              <a:t>] = false;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// Remainder Section</a:t>
            </a:r>
          </a:p>
          <a:p>
            <a:r>
              <a:rPr lang="en-IN" dirty="0"/>
              <a:t>} while (true);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C71E0-4BD9-95F1-FC84-581653EDEEC3}"/>
              </a:ext>
            </a:extLst>
          </p:cNvPr>
          <p:cNvSpPr txBox="1"/>
          <p:nvPr/>
        </p:nvSpPr>
        <p:spPr>
          <a:xfrm>
            <a:off x="422787" y="344729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i-IN" sz="2800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कोड उदाहरण 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71033563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{BC155B3F-5ADD-46E5-8436-BAF08143C08D}tf33552983_win32</Template>
  <TotalTime>157</TotalTime>
  <Words>1170</Words>
  <Application>Microsoft Office PowerPoint</Application>
  <PresentationFormat>Widescreen</PresentationFormat>
  <Paragraphs>163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Rounded MT Bold</vt:lpstr>
      <vt:lpstr>Arial Unicode MS</vt:lpstr>
      <vt:lpstr>Franklin Gothic Book</vt:lpstr>
      <vt:lpstr>Franklin Gothic Demi</vt:lpstr>
      <vt:lpstr>Gill Sans MT Condensed</vt:lpstr>
      <vt:lpstr>Roboto</vt:lpstr>
      <vt:lpstr>Wingdings 2</vt:lpstr>
      <vt:lpstr>DividendVTI</vt:lpstr>
      <vt:lpstr>Peterson’s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Sanya Singh Rathore</dc:creator>
  <cp:lastModifiedBy>Sanya Singh Rathore</cp:lastModifiedBy>
  <cp:revision>2</cp:revision>
  <dcterms:created xsi:type="dcterms:W3CDTF">2025-04-21T14:56:12Z</dcterms:created>
  <dcterms:modified xsi:type="dcterms:W3CDTF">2025-04-26T18:13:24Z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